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281" r:id="rId19"/>
    <p:sldId id="282" r:id="rId20"/>
    <p:sldId id="262" r:id="rId21"/>
    <p:sldId id="263" r:id="rId22"/>
    <p:sldId id="257" r:id="rId23"/>
    <p:sldId id="258" r:id="rId24"/>
    <p:sldId id="259" r:id="rId25"/>
    <p:sldId id="260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303" r:id="rId43"/>
  </p:sldIdLst>
  <p:sldSz cx="9144000" cy="6858000" type="screen4x3"/>
  <p:notesSz cx="6858000" cy="9144000"/>
  <p:custDataLst>
    <p:tags r:id="rId4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9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1AEDE7B-F4DF-4720-8B5B-8C815CD92E6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70C1696-FE44-46C9-AA4E-01280AD12D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Типы уроков</a:t>
            </a:r>
            <a:endParaRPr lang="ru-RU" alt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+mj-lt"/>
              <a:buAutoNum type="arabicPeriod"/>
            </a:pPr>
            <a:r>
              <a:rPr lang="ru-RU" sz="2800" dirty="0"/>
              <a:t>Урок ознакомления с новым </a:t>
            </a:r>
            <a:r>
              <a:rPr lang="ru-RU" sz="2800" dirty="0" smtClean="0"/>
              <a:t>материалом</a:t>
            </a:r>
          </a:p>
          <a:p>
            <a:pPr marL="609600" indent="-609600">
              <a:buFont typeface="+mj-lt"/>
              <a:buAutoNum type="arabicPeriod"/>
            </a:pPr>
            <a:r>
              <a:rPr lang="ru-RU" sz="2800" dirty="0"/>
              <a:t>Урок закрепления </a:t>
            </a:r>
            <a:r>
              <a:rPr lang="ru-RU" sz="2800" dirty="0" smtClean="0"/>
              <a:t>изученного</a:t>
            </a:r>
          </a:p>
          <a:p>
            <a:pPr marL="609600" indent="-609600">
              <a:buFont typeface="+mj-lt"/>
              <a:buAutoNum type="arabicPeriod"/>
            </a:pPr>
            <a:r>
              <a:rPr lang="ru-RU" sz="2800" dirty="0"/>
              <a:t>Урок применения знаний и умений</a:t>
            </a:r>
          </a:p>
          <a:p>
            <a:pPr marL="609600" indent="-609600">
              <a:buFont typeface="+mj-lt"/>
              <a:buAutoNum type="arabicPeriod"/>
            </a:pPr>
            <a:r>
              <a:rPr lang="ru-RU" sz="2800" dirty="0"/>
              <a:t>Урок обобщения и систематизации </a:t>
            </a:r>
            <a:r>
              <a:rPr lang="ru-RU" sz="2800" dirty="0" smtClean="0"/>
              <a:t>знаний</a:t>
            </a:r>
          </a:p>
          <a:p>
            <a:pPr marL="609600" indent="-609600">
              <a:buFont typeface="+mj-lt"/>
              <a:buAutoNum type="arabicPeriod"/>
            </a:pPr>
            <a:r>
              <a:rPr lang="ru-RU" sz="2800" dirty="0"/>
              <a:t>Урок проверки и коррекции знаний и </a:t>
            </a:r>
            <a:r>
              <a:rPr lang="ru-RU" sz="2800" dirty="0" smtClean="0"/>
              <a:t>умений</a:t>
            </a:r>
          </a:p>
          <a:p>
            <a:pPr marL="609600" indent="-609600">
              <a:buFont typeface="+mj-lt"/>
              <a:buAutoNum type="arabicPeriod"/>
            </a:pPr>
            <a:r>
              <a:rPr lang="ru-RU" sz="2800" dirty="0"/>
              <a:t>Комбинированный урок</a:t>
            </a:r>
            <a:endParaRPr lang="ru-RU" altLang="ru-RU" sz="2800" dirty="0"/>
          </a:p>
          <a:p>
            <a:pPr marL="609600" indent="-609600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284215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2" grpId="1"/>
      <p:bldP spid="2053" grpId="0" build="p"/>
      <p:bldP spid="2053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Требования 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к современному уроку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403350" y="1700213"/>
            <a:ext cx="7497763" cy="4800600"/>
          </a:xfrm>
        </p:spPr>
        <p:txBody>
          <a:bodyPr/>
          <a:lstStyle/>
          <a:p>
            <a:pPr eaLnBrk="1" hangingPunct="1"/>
            <a:r>
              <a:rPr lang="ru-RU" altLang="ru-RU" smtClean="0"/>
              <a:t>Самостоятельная работа учащихся на всех этапах урока</a:t>
            </a:r>
          </a:p>
          <a:p>
            <a:pPr eaLnBrk="1" hangingPunct="1"/>
            <a:r>
              <a:rPr lang="ru-RU" altLang="ru-RU" smtClean="0"/>
              <a:t>Учитель выступает в роли организатора, а не информатора</a:t>
            </a:r>
          </a:p>
          <a:p>
            <a:pPr eaLnBrk="1" hangingPunct="1"/>
            <a:r>
              <a:rPr lang="ru-RU" altLang="ru-RU" smtClean="0"/>
              <a:t>Обязательная рефлексия учащихся на уроке</a:t>
            </a:r>
          </a:p>
          <a:p>
            <a:pPr eaLnBrk="1" hangingPunct="1"/>
            <a:r>
              <a:rPr lang="ru-RU" altLang="ru-RU" smtClean="0"/>
              <a:t>Высокая степень речевой активности учащихся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9816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03325" y="274638"/>
            <a:ext cx="7731125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Структурные элементы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1341438"/>
            <a:ext cx="7921625" cy="532765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Мобилизующий этап – включение учащихся в активную интеллектуальную деятельность.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Целеполагание – формулирование учащимися целей урока по схеме: </a:t>
            </a:r>
            <a:r>
              <a:rPr lang="ru-RU" i="1" dirty="0" smtClean="0"/>
              <a:t>вспомнить – узнать – научиться.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Момент осознания недостаточности имеющихся знаний.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Коммуникация.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Взаимопроверка и взаимоконтроль.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Рефлексия – осознание учеником и воспроизведение в речи того, что нового он узнал и чему научился.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0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урока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87450" y="1447800"/>
          <a:ext cx="7747000" cy="493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4570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Традиционный урок</a:t>
                      </a:r>
                      <a:endParaRPr lang="ru-RU" sz="2400" dirty="0"/>
                    </a:p>
                  </a:txBody>
                  <a:tcPr marL="83328" marR="83328" marT="45680" marB="456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Современный</a:t>
                      </a:r>
                      <a:r>
                        <a:rPr lang="ru-RU" sz="2400" baseline="0" dirty="0" smtClean="0"/>
                        <a:t> урок</a:t>
                      </a:r>
                      <a:endParaRPr lang="ru-RU" sz="2400" dirty="0"/>
                    </a:p>
                  </a:txBody>
                  <a:tcPr marL="83328" marR="83328" marT="45680" marB="45680"/>
                </a:tc>
              </a:tr>
              <a:tr h="4480041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2400" dirty="0" err="1" smtClean="0"/>
                        <a:t>Оргмомент</a:t>
                      </a:r>
                      <a:endParaRPr lang="ru-RU" sz="240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dirty="0" smtClean="0"/>
                        <a:t>Проверка</a:t>
                      </a:r>
                      <a:r>
                        <a:rPr lang="ru-RU" sz="2400" baseline="0" dirty="0" smtClean="0"/>
                        <a:t> домашнего задания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sz="2400" baseline="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aseline="0" dirty="0" smtClean="0"/>
                        <a:t>Объяснение нового материала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sz="2400" baseline="0" dirty="0" smtClean="0"/>
                    </a:p>
                    <a:p>
                      <a:pPr marL="342900" indent="-342900" algn="l">
                        <a:buAutoNum type="arabicPeriod"/>
                      </a:pPr>
                      <a:endParaRPr lang="ru-RU" sz="2400" baseline="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aseline="0" smtClean="0"/>
                        <a:t>Закрепление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sz="2400" baseline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aseline="0" smtClean="0"/>
                        <a:t>Итог </a:t>
                      </a:r>
                      <a:r>
                        <a:rPr lang="ru-RU" sz="2400" baseline="0" dirty="0" smtClean="0"/>
                        <a:t>урока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aseline="0" dirty="0" smtClean="0"/>
                        <a:t>Домашнее задание</a:t>
                      </a:r>
                      <a:endParaRPr lang="ru-RU" sz="2400" dirty="0"/>
                    </a:p>
                  </a:txBody>
                  <a:tcPr marL="83328" marR="83328" marT="45680" marB="45680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2400" dirty="0" smtClean="0"/>
                        <a:t>Мобилизующий этап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dirty="0" smtClean="0"/>
                        <a:t>Самоопределение учащихся на основе антиципации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dirty="0" smtClean="0"/>
                        <a:t>Момент осознания учениками недостаточности имеющихся знаний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dirty="0" smtClean="0"/>
                        <a:t>Закрепление нового материала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dirty="0" smtClean="0"/>
                        <a:t>Рефлексия</a:t>
                      </a:r>
                      <a:endParaRPr lang="ru-RU" sz="2400" dirty="0"/>
                    </a:p>
                  </a:txBody>
                  <a:tcPr marL="83328" marR="83328" marT="45680" marB="456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1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Требования к заданиям на уроке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Повышенный уровень сложности, проблемный и поисковый характер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Задания должны предполагать необходимость комплексного применения знаний из нескольких разделов предмета</a:t>
            </a:r>
          </a:p>
        </p:txBody>
      </p:sp>
    </p:spTree>
    <p:extLst>
      <p:ext uri="{BB962C8B-B14F-4D97-AF65-F5344CB8AC3E}">
        <p14:creationId xmlns:p14="http://schemas.microsoft.com/office/powerpoint/2010/main" val="4680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Деятельность ученика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/>
              <a:t>Мобилизующий этап: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1. выполняя предложенные учителем задания частично поискового характера, определяет тему урока;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2. пользуясь опорной схемой, формулирует цели урока, создаёт установку на их реализацию;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3. актуализирует имеющиеся знания, применяя их в практической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5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258888" y="260350"/>
            <a:ext cx="7510462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Деятельность ученика</a:t>
            </a:r>
            <a:endParaRPr lang="ru-RU" sz="36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solidFill>
                  <a:prstClr val="black"/>
                </a:solidFill>
              </a:rPr>
              <a:t>Этап овладения новыми знаниями: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   1. формулирует задания к упражнениям;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   2. выполняет упражнения, комментируя и поясняя свои действия;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   3. формулирует новое правило на основе анализа предложенного учителем материала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83568" y="2704"/>
            <a:ext cx="7848872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Деятельность ученика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solidFill>
                  <a:prstClr val="black"/>
                </a:solidFill>
              </a:rPr>
              <a:t>Рефлексия: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       1. вспоминает ход урока;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 2. анализирует свою деятельность или деятельность товарищей;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 3. формулирует свои впечатления</a:t>
            </a:r>
            <a:endParaRPr lang="ru-RU" dirty="0">
              <a:solidFill>
                <a:prstClr val="black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3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Требования к учителю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187450" y="1341438"/>
            <a:ext cx="7777163" cy="5327650"/>
          </a:xfrm>
        </p:spPr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Чётко и точно формулирует задания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Не даёт новые знания ученикам в готовом виде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Не повторяет задание 2 раза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Не комментирует ответы учеников и не исправляет их, предлагая это сделать самим ученикам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Не повторяет то, что уже сказали ученики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Предугадывает затруднения учеников и меняет по ходу урока задание, если дети не смогли его выполнить с первого раза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Подбирает комплексные задания</a:t>
            </a:r>
          </a:p>
        </p:txBody>
      </p:sp>
    </p:spTree>
    <p:extLst>
      <p:ext uri="{BB962C8B-B14F-4D97-AF65-F5344CB8AC3E}">
        <p14:creationId xmlns:p14="http://schemas.microsoft.com/office/powerpoint/2010/main" val="5802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НОВАЯ ТИПОЛОГИЯ УРОКОВ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911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04403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4 ГРУППЫ УРОКОВ ДЕЯТЕЛЬНОСТНОЙ НАПРАВЛЕННОСТИ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49736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800" dirty="0" smtClean="0"/>
              <a:t>УРОКИ «ОТКРЫТИЯ» НОВОГО ЗНАНИЯ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УРОКИ ОТРАБОТКИ УМЕНИЙ И РЕФЛЕКСИИ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УРОКИ ОБЩЕМЕТОДОЛОГИЧЕСКОЙ НАПРАВЛЕННОСТИ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УРОКИ РАЗВИВАЮЩЕГО КОНТРОЛЯ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93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1. Урок ознакомления с новым материалом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328592"/>
          </a:xfrm>
        </p:spPr>
        <p:txBody>
          <a:bodyPr>
            <a:normAutofit/>
          </a:bodyPr>
          <a:lstStyle/>
          <a:p>
            <a:r>
              <a:rPr lang="ru-RU" dirty="0"/>
              <a:t>Основная дидактическая </a:t>
            </a:r>
            <a:r>
              <a:rPr lang="ru-RU" dirty="0" smtClean="0"/>
              <a:t>цель: введение </a:t>
            </a:r>
            <a:r>
              <a:rPr lang="ru-RU" dirty="0"/>
              <a:t>понятия, </a:t>
            </a:r>
            <a:r>
              <a:rPr lang="ru-RU" dirty="0" smtClean="0"/>
              <a:t>установление </a:t>
            </a:r>
            <a:r>
              <a:rPr lang="ru-RU" dirty="0"/>
              <a:t>свойств изучаемых объектов, </a:t>
            </a:r>
            <a:r>
              <a:rPr lang="ru-RU" dirty="0" smtClean="0"/>
              <a:t>построение </a:t>
            </a:r>
            <a:r>
              <a:rPr lang="ru-RU" dirty="0"/>
              <a:t>правил, алгоритмов и т.д. </a:t>
            </a:r>
            <a:endParaRPr lang="ru-RU" dirty="0" smtClean="0"/>
          </a:p>
          <a:p>
            <a:r>
              <a:rPr lang="ru-RU" dirty="0" smtClean="0"/>
              <a:t>Этапы</a:t>
            </a:r>
            <a:r>
              <a:rPr lang="ru-RU" dirty="0"/>
              <a:t>: </a:t>
            </a:r>
          </a:p>
          <a:p>
            <a:r>
              <a:rPr lang="ru-RU" dirty="0"/>
              <a:t>1</a:t>
            </a:r>
            <a:r>
              <a:rPr lang="ru-RU" dirty="0" smtClean="0"/>
              <a:t>. сообщение </a:t>
            </a:r>
            <a:r>
              <a:rPr lang="ru-RU" dirty="0"/>
              <a:t>темы, цели, задач урока и мотивация учебной деятельности; </a:t>
            </a:r>
          </a:p>
          <a:p>
            <a:r>
              <a:rPr lang="ru-RU" dirty="0"/>
              <a:t>2</a:t>
            </a:r>
            <a:r>
              <a:rPr lang="ru-RU" dirty="0" smtClean="0"/>
              <a:t>. подготовка </a:t>
            </a:r>
            <a:r>
              <a:rPr lang="ru-RU" dirty="0"/>
              <a:t>к изучению нового материала через повторение и актуализацию опорных знаний; </a:t>
            </a:r>
          </a:p>
          <a:p>
            <a:r>
              <a:rPr lang="ru-RU" dirty="0"/>
              <a:t>3</a:t>
            </a:r>
            <a:r>
              <a:rPr lang="ru-RU" dirty="0" smtClean="0"/>
              <a:t>. ознакомление </a:t>
            </a:r>
            <a:r>
              <a:rPr lang="ru-RU" dirty="0"/>
              <a:t>с новым материалом; </a:t>
            </a:r>
          </a:p>
          <a:p>
            <a:r>
              <a:rPr lang="ru-RU" dirty="0"/>
              <a:t>4</a:t>
            </a:r>
            <a:r>
              <a:rPr lang="ru-RU" dirty="0" smtClean="0"/>
              <a:t>. первичное </a:t>
            </a:r>
            <a:r>
              <a:rPr lang="ru-RU" dirty="0"/>
              <a:t>осмысление и закрепление связей и отношений в объектах изучения; </a:t>
            </a:r>
          </a:p>
          <a:p>
            <a:r>
              <a:rPr lang="ru-RU" dirty="0"/>
              <a:t>5</a:t>
            </a:r>
            <a:r>
              <a:rPr lang="ru-RU" dirty="0" smtClean="0"/>
              <a:t>. постановка </a:t>
            </a:r>
            <a:r>
              <a:rPr lang="ru-RU" dirty="0"/>
              <a:t>задания на дом; </a:t>
            </a:r>
          </a:p>
          <a:p>
            <a:r>
              <a:rPr lang="ru-RU" dirty="0"/>
              <a:t>6</a:t>
            </a:r>
            <a:r>
              <a:rPr lang="ru-RU" dirty="0" smtClean="0"/>
              <a:t>. подведение </a:t>
            </a:r>
            <a:r>
              <a:rPr lang="ru-RU" dirty="0"/>
              <a:t>итогов урока. </a:t>
            </a:r>
          </a:p>
        </p:txBody>
      </p:sp>
    </p:spTree>
    <p:extLst>
      <p:ext uri="{BB962C8B-B14F-4D97-AF65-F5344CB8AC3E}">
        <p14:creationId xmlns:p14="http://schemas.microsoft.com/office/powerpoint/2010/main" val="40296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Урок открытия нового знания (ОНЗ)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u="sng" dirty="0" err="1" smtClean="0"/>
              <a:t>Деятельностная</a:t>
            </a:r>
            <a:r>
              <a:rPr lang="ru-RU" sz="3200" b="1" u="sng" dirty="0" smtClean="0"/>
              <a:t> цель: </a:t>
            </a:r>
            <a:r>
              <a:rPr lang="ru-RU" sz="2400" dirty="0" smtClean="0"/>
              <a:t>формирование у учащихся умений реализации новых способов действия</a:t>
            </a:r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3200" b="1" u="sng" dirty="0" smtClean="0"/>
              <a:t>Содержательная цель:</a:t>
            </a:r>
            <a:r>
              <a:rPr lang="ru-RU" sz="1600" u="sng" dirty="0" smtClean="0"/>
              <a:t> </a:t>
            </a:r>
            <a:r>
              <a:rPr lang="ru-RU" sz="2400" dirty="0" smtClean="0"/>
              <a:t>расширение понятийной базы за счет включения в нее новых элементов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06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91064" cy="9000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Алгоритм конструирования урока открытия нового знания: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1. Выделить и сформулировать новое знание.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2. Смоделировать способ открытия нового знания.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3. Вычленить мыслительные операции, используемые при открытии нового знания.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4. Определить необходимые ЗУН и способы его повторения.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5. Подобрать упражнения для этапа актуализации, опираясь на перечень необходимых мыслительных операций и </a:t>
            </a:r>
            <a:r>
              <a:rPr lang="ru-RU" sz="6400" dirty="0" err="1" smtClean="0"/>
              <a:t>ЗУНов</a:t>
            </a:r>
            <a:r>
              <a:rPr lang="ru-RU" sz="64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6. Смоделировать затруднение и способ его фиксации.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7. Смоделировать проблемную ситуацию и диалог.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8. Составить самостоятельную работу и объективно обоснованный эталон.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9. Определить приемы организации и проведения первичного закрепления.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10. Подобрать задания для этапа повторения по уровням.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11. Провести анализ урока по конспекту.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12. Внести при необходимости коррективы в план конспекта.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effectLst/>
                <a:latin typeface="Times New Roman"/>
                <a:ea typeface="Times New Roman"/>
              </a:rPr>
              <a:t>Структура урока открытия нового знания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389968"/>
              </p:ext>
            </p:extLst>
          </p:nvPr>
        </p:nvGraphicFramePr>
        <p:xfrm>
          <a:off x="0" y="476672"/>
          <a:ext cx="9036496" cy="6474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2676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5389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 мотивации (самоопределения) к учебной деятельности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5291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Основной целью этапа мотивации (самоопределения) к учебной деятельности является выработка на личностно значимом уровне внутренней готовности выполнения нормативных требований учебной деятельности.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создать условия для возникновения внутренней потребности включения в деятельность («хочу»)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актуализировать требования к ученику со стороны учебной деятельности («надо»)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установить тематические рамки учебной деятельности («могу»).</a:t>
                      </a:r>
                    </a:p>
                  </a:txBody>
                  <a:tcPr marL="68580" marR="68580" marT="0" marB="0"/>
                </a:tc>
              </a:tr>
              <a:tr h="3538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 актуализации и фиксирования индивидуального затруднения в пробном действии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063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является подготовка мышления учащихся, организация осознания ими внутренней потребности к построению учебных действий и фиксирование каждым из них индивидуального затруднения в пробном действии.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необходимо, чтобы учащиеся: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воспроизвели и зафиксировали знания, умения и навыки, достаточные для построения нового способа действий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активизировали соответствующие мыслительные операции (анализ, синтез, сравнение, обобщение, классификация, аналогия и т.д.) и познавательные процессы (внимание, память и т.д.)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актуализировали норму пробного учебного действия («надо» - «хочу» - «могу»)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попытались самостоятельно выполнить индивидуальное задание на применение нового знания, запланированного для изучения на данном уроке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зафиксировали возникшее затруднение в выполнении пробного действия или его обосновании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8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latin typeface="Times New Roman"/>
                <a:ea typeface="Times New Roman"/>
              </a:rPr>
              <a:t>Структура урока открытия нового знания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887986"/>
              </p:ext>
            </p:extLst>
          </p:nvPr>
        </p:nvGraphicFramePr>
        <p:xfrm>
          <a:off x="179388" y="620714"/>
          <a:ext cx="8785226" cy="604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613"/>
                <a:gridCol w="4392613"/>
              </a:tblGrid>
              <a:tr h="3908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90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/>
                        <a:t>Этап выявления места и причины затруднения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28567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учащимися возникшей ситуации и на этой основе выявить места и причины затруднения, осознать то, в чем именно состоит недостаточность их знаний, умений или способностей.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необходимо, чтобы учащиеся: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проанализировали шаг за шагом с опорой на знаковую запись и проговорили вслух, что и как они делали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зафиксировали операцию, шаг, на котором возникло затруднение (место затруднения)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соотнесли свои действия на этом шаге с изученными способами и зафиксировали, какого знания или умения недостаёт для решения исходной задачи и задач такого класса или типа вообще (причина затруднения)</a:t>
                      </a:r>
                    </a:p>
                  </a:txBody>
                  <a:tcPr marL="68580" marR="68580" marT="0" marB="0"/>
                </a:tc>
              </a:tr>
              <a:tr h="390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/>
                        <a:t>Этап построения проекта выхода из затруднения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47612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Постановка целей учебной деятельности и на этой основе – выбор способа и средств их реализации.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необходимо, чтобы учащиеся: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сформулировали конкретную цель своих будущих учебных действий, устраняющих причину возникшего затруднения (то есть сформулировали, какие знания им нужно построить и чему научиться)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предложили и согласовали тему урока, которую учитель может уточнить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выбрали способ построения нового знания (как?) - метод уточнения (если новый способ действий можно сконструировать из ранее изученных) или метод дополнения (если изученных аналогов нет и требуется введение принципиально нового знака или способа действий)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выбрали средства для построения нового знания (с помощью чего?) - изученные понятия, алгоритмы, модели, формулы, способы записи и т.д.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9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500" b="1" i="1" dirty="0">
                <a:latin typeface="Times New Roman"/>
                <a:ea typeface="Times New Roman"/>
              </a:rPr>
              <a:t>Структура урока открытия нового знания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983649"/>
              </p:ext>
            </p:extLst>
          </p:nvPr>
        </p:nvGraphicFramePr>
        <p:xfrm>
          <a:off x="107950" y="620714"/>
          <a:ext cx="8928100" cy="6254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050"/>
                <a:gridCol w="4464050"/>
              </a:tblGrid>
              <a:tr h="4054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54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Этап реализации построенного проекта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97163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Построение учащимися нового способа действий и формирование умений его применять как при решении задачи, вызвавшей затруднение, так и при решении задач такого класса или типа вообще.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учащиеся должны: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основе выбранного метода выдвинуть и обосновать гипотезы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построении нового знания использовать предметные действия с моделями, схемами и т.д.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применить новый способ действий для решения задачи, вызвавшей затруднение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зафиксировать в обобщённом виде новый способ действий в речи и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знаково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зафиксировать преодоление возникшего ранее затруднения</a:t>
                      </a:r>
                    </a:p>
                  </a:txBody>
                  <a:tcPr marL="68580" marR="68580" marT="0" marB="0"/>
                </a:tc>
              </a:tr>
              <a:tr h="4054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Этап первичного закрепления с проговариванием во внешней речи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3979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Усвоение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учащимися нового способа действия при решении типовых задач.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необходимо, чтобы учащиеся: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решили (фронтально, в группах, в парах) несколько типовых заданий на новый способ действия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этом проговаривали вслух выполненные шаги и их обоснование – определения, алгоритмы, свойства и т.д.</a:t>
                      </a:r>
                    </a:p>
                  </a:txBody>
                  <a:tcPr marL="68580" marR="68580" marT="0" marB="0"/>
                </a:tc>
              </a:tr>
              <a:tr h="440895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самостоятельной работы с самопроверкой по эталону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75571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Интериоризация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(переход извне внутрь) нового способа действия и исполнительская рефлексия (коллективная и индивидуальная) достижения цели пробного учебного действия, применение нового знания в типовых заданиях.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самостоятельное выполнение учащимися типовых заданий на новый способ действия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самопроверку учащимися своих решений по эталону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создать (по возможности) ситуацию успеха для каждого ребенка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учащихся, допустивших ошибки, предоставить возможность выявления причин ошибок и их исправления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r>
              <a:rPr lang="ru-RU" sz="2300" b="1" i="1" dirty="0">
                <a:latin typeface="Times New Roman"/>
                <a:ea typeface="Times New Roman"/>
              </a:rPr>
              <a:t>Структура урока открытия нового знани</a:t>
            </a:r>
            <a:r>
              <a:rPr lang="ru-RU" sz="2300" b="1" i="1" dirty="0">
                <a:solidFill>
                  <a:prstClr val="black"/>
                </a:solidFill>
                <a:latin typeface="Times New Roman"/>
                <a:ea typeface="Times New Roman"/>
              </a:rPr>
              <a:t>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114852"/>
              </p:ext>
            </p:extLst>
          </p:nvPr>
        </p:nvGraphicFramePr>
        <p:xfrm>
          <a:off x="179512" y="620688"/>
          <a:ext cx="8856984" cy="6212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54698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469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Этап включения в систему знаний и повторения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535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Повторение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закрепление ранее изученного и подготовка к изучению следующих разделов курса, выявление границы применимости нового знания и использование его в системе изученных ранее знаний, повторение учебного содержания, необходимого для обеспечения содержательной непрерывности, включение нового способа действий в систему знаний.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выявить и зафиксировать границы применимости нового знания и научить использовать его в системе изученных ранее знаний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довести его до уровня автоматизированного навыка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необходимости организовать подготовку к изучению следующих разделов курса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повторить учебное содержание, необходимое для обеспечения содержательной непрерывности</a:t>
                      </a:r>
                    </a:p>
                  </a:txBody>
                  <a:tcPr marL="68580" marR="68580" marT="0" marB="0"/>
                </a:tc>
              </a:tr>
              <a:tr h="5469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Этап рефлексии учебной деятельности на уроке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66129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Самооценка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учащимися результатов своей учебной деятельности, осознание метода построения и границ применения нового способа действия.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организуется рефлексия и самооценка учениками собственной учебной деятельности на уроке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соотносят цель и результаты своей учебной деятельности и фиксируют степень их соответствия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намечаются цели дальнейшей деятельности и определяются задания для самоподготовки (домашнее задание с элементами выбора, творчества).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/>
                <a:ea typeface="Times New Roman"/>
                <a:cs typeface="Times New Roman"/>
              </a:rPr>
              <a:t>Урок отработки умений и рефлексии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ru-RU" sz="2400" b="1" u="sng" dirty="0" err="1" smtClean="0"/>
              <a:t>Деятельностная</a:t>
            </a:r>
            <a:r>
              <a:rPr lang="ru-RU" sz="2400" b="1" u="sng" dirty="0" smtClean="0"/>
              <a:t> цель: </a:t>
            </a:r>
            <a:r>
              <a:rPr lang="ru-RU" sz="2400" dirty="0" smtClean="0"/>
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</a:p>
          <a:p>
            <a:r>
              <a:rPr lang="ru-RU" sz="2400" b="1" u="sng" dirty="0" smtClean="0"/>
              <a:t>Содержательная цель: </a:t>
            </a:r>
            <a:r>
              <a:rPr lang="ru-RU" sz="2400" dirty="0" smtClean="0"/>
              <a:t>закрепление и при необходимости коррекция изученных способов действий – понятий, алгоритмов и т.д.</a:t>
            </a:r>
          </a:p>
          <a:p>
            <a:r>
              <a:rPr lang="ru-RU" sz="2400" b="1" u="sng" dirty="0" smtClean="0"/>
              <a:t>Отличительная особенность </a:t>
            </a:r>
            <a:r>
              <a:rPr lang="ru-RU" sz="2400" dirty="0" smtClean="0"/>
              <a:t>урока рефлексии  - фиксирование и преодоление затруднений в собственных учебных действиях.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5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effectLst/>
                <a:latin typeface="Times New Roman"/>
                <a:ea typeface="Times New Roman"/>
              </a:rPr>
              <a:t>Структура урока рефлексии</a:t>
            </a:r>
            <a:endParaRPr lang="ru-RU" sz="28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618675"/>
              </p:ext>
            </p:extLst>
          </p:nvPr>
        </p:nvGraphicFramePr>
        <p:xfrm>
          <a:off x="250825" y="692150"/>
          <a:ext cx="8713788" cy="605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894"/>
                <a:gridCol w="4356894"/>
              </a:tblGrid>
              <a:tr h="41913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1913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мотивации (самоопределения) к коррекционной деятельности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315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Выработка на личностно значимом уровне внутренней готовности к реализации нормативных требований учебной деятельности, однако в данном случае речь идет о норме коррекционной деятельности.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требуется: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создать условия для возникновения внутренней потребности включения в деятельность («хочу»)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актуализировать требования к ученику со стороны коррекционной деятельности («надо»)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исходя из решенных ранее задач, установить тематические рамки и создать ориентировочную основу коррекционных действий («могу»)</a:t>
                      </a:r>
                    </a:p>
                  </a:txBody>
                  <a:tcPr marL="68580" marR="68580" marT="0" marB="0"/>
                </a:tc>
              </a:tr>
              <a:tr h="41913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 актуализации и пробного учебного действия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3262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мышления учащихся и осознание ими потребности к выявлению причин затруднений в собственной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повторение и знаковую фиксацию способов действий, запланированных для рефлексивного анализа учащимися, - определений, алгоритмов, свойств и т.д.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активизировать соответствующие мыслительные операции и познавательные процессы (внимание, память и т.д.)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мотивирование («хочу» - «надо» - «могу») и выполнение учащимися самостоятельной работы № 1 на применение способов действий, запланированных для рефлексивного анализа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самопроверку учащимися своих работ по готовому образцу с фиксацией полученных результатов (без исправления ошибок)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8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/>
                <a:ea typeface="Times New Roman"/>
              </a:rPr>
              <a:t>Структура урока рефлексии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010920"/>
              </p:ext>
            </p:extLst>
          </p:nvPr>
        </p:nvGraphicFramePr>
        <p:xfrm>
          <a:off x="179512" y="620688"/>
          <a:ext cx="8964488" cy="6192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6372200"/>
              </a:tblGrid>
              <a:tr h="3978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9781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локализации индивидуальных затруднений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4837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Осознание места и причины собственных затруднений в выполнении изученных способов действий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необходимо, чтобы учащиеся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уточнили алгоритм исправления ошибок, который будет использоваться на данном уроке. Далее учащиеся, которые допустили ошибки: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основе алгоритма исправления ошибок анализируют свое решение и определяют место ошибок - место затруднения выявляют и фиксируют способы действий (алгоритмы, формулы, правила и т.д.), в которых допущены ошибки, - причину затруднений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 это время учащиеся, которые не выявили ошибок, также выполняют пошаговую проверку своих решений по алгоритму исправления ошибок для исключения ситуации, когда ответ случайно верный, а решение - нет. Если при проверке они находят ошибку, то дальше присоединяются к первой группе - выявляют место и причину затруднения, а если ошибок нет - получают дополнительное задание творческого уровня и далее работают самостоятельно до этапа самопроверки)</a:t>
                      </a:r>
                    </a:p>
                  </a:txBody>
                  <a:tcPr marL="68580" marR="68580" marT="0" marB="0"/>
                </a:tc>
              </a:tr>
              <a:tr h="39781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 целеполагания и построения проекта коррекции выявленных затруднений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2388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Постановка целей коррекционной деятельности и на этой основе - выбор способа и средств их реализации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необходимо, чтобы учащиеся: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сформулировали индивидуальную цель своих будущих коррекционных действий (то есть сформулировали, какие понятия и способы действий им нужно уточнить и научиться правильно применять)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выбрали способ (как?) и средства (с помощью чего?) коррекции, то есть установили, какие конкретно изученные понятия, алгоритмы, модели, формулы, способы записи и т.д. им нужно еще раз осмыслить и понять и каким образом они будут это делать (используя эталоны, учебник, анализируя выполнение аналогичных заданий на предыдущих уроках и др.)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/>
                <a:ea typeface="Times New Roman"/>
              </a:rPr>
              <a:t>Структура урока рефлексии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090719"/>
              </p:ext>
            </p:extLst>
          </p:nvPr>
        </p:nvGraphicFramePr>
        <p:xfrm>
          <a:off x="107504" y="692696"/>
          <a:ext cx="8928992" cy="608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5400600"/>
              </a:tblGrid>
              <a:tr h="4011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7779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реализации построенного проекта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739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Осмысленная коррекция учащимися своих ошибок в самостоятельной работе и формирование умения правильно применять соответствующие способы действий.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каждый учащийся, у которого были затруднения в самостоятельной работе, должен: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(случай 1) исправить свои ошибки выбранным методом на основе применения выбранных средств, а в случае затруднения (случай 2) - с помощью предложенного эталона для самопроверки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первом случае - соотнести свои результаты исправления ошибок с эталоном для самопроверки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далее в обоих случаях выбрать из предложенных или придумать самому задания на те способы действий (правила, алгоритмы и т.д.), в которых были допущены ошибки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решить эти задания (часть из них может войти в домашнюю работу)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(Учащиеся, не допустившие ошибок в самостоятельной работе, продолжают решать задания творческого уровня или выступают в качестве консультантов)</a:t>
                      </a:r>
                    </a:p>
                  </a:txBody>
                  <a:tcPr marL="68580" marR="68580" marT="0" marB="0"/>
                </a:tc>
              </a:tr>
              <a:tr h="4011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Этап обобщения затруднений во внешней речи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823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Закрепление способов действий, вызвавших затруднения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организуется обсуждение типовых затруднений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проговариваются формулировки способов действий, которые вызвали затруднения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(Особое внимание здесь следует уделить тем учащимся, у которых возникли затруднения, лучше, чтобы именно они проговорили вслух правильные способы действий)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8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2. Урок закрепления изученного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Основная </a:t>
            </a:r>
            <a:r>
              <a:rPr lang="ru-RU" dirty="0"/>
              <a:t>дидактическая цель его - формирование определенных умений. </a:t>
            </a:r>
            <a:endParaRPr lang="ru-RU" dirty="0" smtClean="0"/>
          </a:p>
          <a:p>
            <a:r>
              <a:rPr lang="ru-RU" dirty="0" smtClean="0"/>
              <a:t>Общая </a:t>
            </a:r>
            <a:r>
              <a:rPr lang="ru-RU" dirty="0"/>
              <a:t>структура </a:t>
            </a:r>
            <a:r>
              <a:rPr lang="ru-RU" dirty="0" smtClean="0"/>
              <a:t>урока: </a:t>
            </a:r>
            <a:endParaRPr lang="ru-RU" dirty="0"/>
          </a:p>
          <a:p>
            <a:r>
              <a:rPr lang="ru-RU" dirty="0"/>
              <a:t>1</a:t>
            </a:r>
            <a:r>
              <a:rPr lang="ru-RU" dirty="0" smtClean="0"/>
              <a:t>. проверка </a:t>
            </a:r>
            <a:r>
              <a:rPr lang="ru-RU" dirty="0"/>
              <a:t>домашнего задания, уточнение направлений актуализации материала; </a:t>
            </a:r>
          </a:p>
          <a:p>
            <a:r>
              <a:rPr lang="ru-RU" dirty="0"/>
              <a:t>2</a:t>
            </a:r>
            <a:r>
              <a:rPr lang="ru-RU" dirty="0" smtClean="0"/>
              <a:t>. сообщение </a:t>
            </a:r>
            <a:r>
              <a:rPr lang="ru-RU" dirty="0"/>
              <a:t>темы, цели и задач урока, мотивация учения; </a:t>
            </a:r>
          </a:p>
          <a:p>
            <a:r>
              <a:rPr lang="ru-RU" dirty="0"/>
              <a:t>3</a:t>
            </a:r>
            <a:r>
              <a:rPr lang="ru-RU" dirty="0" smtClean="0"/>
              <a:t>. воспроизведение </a:t>
            </a:r>
            <a:r>
              <a:rPr lang="ru-RU" dirty="0"/>
              <a:t>изученного и его применение в стандартных условиях; </a:t>
            </a:r>
          </a:p>
          <a:p>
            <a:r>
              <a:rPr lang="ru-RU" dirty="0"/>
              <a:t>4</a:t>
            </a:r>
            <a:r>
              <a:rPr lang="ru-RU" dirty="0" smtClean="0"/>
              <a:t>. перенос </a:t>
            </a:r>
            <a:r>
              <a:rPr lang="ru-RU" dirty="0"/>
              <a:t>приобретенных знаний и их первичное применение в новых или измененных условиях с целью формирования умений; </a:t>
            </a:r>
          </a:p>
          <a:p>
            <a:r>
              <a:rPr lang="ru-RU" dirty="0"/>
              <a:t>5</a:t>
            </a:r>
            <a:r>
              <a:rPr lang="ru-RU" dirty="0" smtClean="0"/>
              <a:t>. подведение </a:t>
            </a:r>
            <a:r>
              <a:rPr lang="ru-RU" dirty="0"/>
              <a:t>итогов </a:t>
            </a:r>
            <a:r>
              <a:rPr lang="ru-RU" dirty="0" smtClean="0"/>
              <a:t>урока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8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/>
                <a:ea typeface="Times New Roman"/>
              </a:rPr>
              <a:t>Структура урока рефлексии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719786"/>
              </p:ext>
            </p:extLst>
          </p:nvPr>
        </p:nvGraphicFramePr>
        <p:xfrm>
          <a:off x="457200" y="836712"/>
          <a:ext cx="8229600" cy="576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/>
                <a:gridCol w="5122912"/>
              </a:tblGrid>
              <a:tr h="467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6773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самостоятельной работы с самопроверкой по эталону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1602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Интериоризация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способов действий, вызвавших затруднения, самопроверка их усвоения, индивидуальная рефлексия достижения цели и создание (по возможности) ситуации успеха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учащиеся, допустившие ошибки: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выполняют самостоятельную работу, аналогичную первой, при этом берут только те задания, в которых были допущены ошибки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проводят самопроверку своих работ по эталону для самопроверки и фиксируют знаковые результаты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фиксируют преодоление возникшего ранее затруднения. В это время учащиеся, не допустившие ошибки в контрольной работе, выполняют самопроверку дополнительных заданий творческого уровня по предложенному образцу</a:t>
                      </a:r>
                    </a:p>
                  </a:txBody>
                  <a:tcPr marL="68580" marR="68580" marT="0" marB="0"/>
                </a:tc>
              </a:tr>
              <a:tr h="4677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Этап включения в систему знаний и повторения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5820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Применение способов действий, вызвавших затруднения, повторение и закрепление ранее изученного и подготовка к изучению следующих разделов курса.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учащиеся при положительном результате предыдущего этапа: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выполняют задания, в которых рассматриваемые способы действий связываются с ранее изученными и между собой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выполняют задания на подготовку к изучению следующих тем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(При отрицательном результате учащиеся повторяют предыдущий этап для другого варианта)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2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/>
                <a:ea typeface="Times New Roman"/>
              </a:rPr>
              <a:t>Структура урока рефлексии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743914"/>
              </p:ext>
            </p:extLst>
          </p:nvPr>
        </p:nvGraphicFramePr>
        <p:xfrm>
          <a:off x="457200" y="1124744"/>
          <a:ext cx="8229600" cy="558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902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90208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рефлексии деятельности на уроке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813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Осознание учащимися метода преодоления затруднений и самооценка ими результатов своей коррекционной (а в случае, если ошибок не было, самостоятельной) деятельности.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учащиеся: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уточняют алгоритм исправления ошибок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называют способы действий, вызвавшие затруднение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фиксируют степень соответствия поставленной цели и результатов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оценивают собственную деятельность на уроке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намечают цели последующей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результатами деятельности на уроке согласовывают домашнее задание (с элементами выбора, творчества).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/>
                <a:ea typeface="Times New Roman"/>
                <a:cs typeface="Times New Roman"/>
              </a:rPr>
              <a:t>Урок общеметодологической направленности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 lnSpcReduction="10000"/>
          </a:bodyPr>
          <a:lstStyle/>
          <a:p>
            <a:r>
              <a:rPr lang="ru-RU" sz="2400" b="1" u="sng" dirty="0" err="1" smtClean="0"/>
              <a:t>Деятельностная</a:t>
            </a:r>
            <a:r>
              <a:rPr lang="ru-RU" sz="2400" b="1" u="sng" dirty="0" smtClean="0"/>
              <a:t> цель</a:t>
            </a:r>
            <a:r>
              <a:rPr lang="ru-RU" sz="2400" dirty="0" smtClean="0"/>
              <a:t>: формирование у учащихся </a:t>
            </a:r>
            <a:r>
              <a:rPr lang="ru-RU" sz="2400" dirty="0" err="1" smtClean="0"/>
              <a:t>деятельностных</a:t>
            </a:r>
            <a:r>
              <a:rPr lang="ru-RU" sz="2400" dirty="0" smtClean="0"/>
              <a:t> способностей и способностей к структурированию и систематизации изучаемого предметного содержания, формирование способности учащихся к новому способу действия, связанному с построением структуры изученных понятий и алгоритмов.</a:t>
            </a:r>
          </a:p>
          <a:p>
            <a:r>
              <a:rPr lang="ru-RU" sz="2400" b="1" u="sng" dirty="0" smtClean="0"/>
              <a:t>Содержательная цель: </a:t>
            </a:r>
            <a:r>
              <a:rPr lang="ru-RU" sz="2400" dirty="0" smtClean="0"/>
              <a:t>построение обобщенных </a:t>
            </a:r>
            <a:r>
              <a:rPr lang="ru-RU" sz="2400" dirty="0" err="1" smtClean="0"/>
              <a:t>деятельностных</a:t>
            </a:r>
            <a:r>
              <a:rPr lang="ru-RU" sz="2400" dirty="0" smtClean="0"/>
              <a:t> норм и выявление теоретических основ развития содержательно-методических линий курсов, выявление теоретических основ построения содержательно-методических линий.</a:t>
            </a:r>
          </a:p>
          <a:p>
            <a:r>
              <a:rPr lang="ru-RU" sz="2400" dirty="0" smtClean="0"/>
              <a:t> </a:t>
            </a:r>
            <a:r>
              <a:rPr lang="ru-RU" sz="2400" b="1" u="sng" dirty="0" smtClean="0"/>
              <a:t>Цель </a:t>
            </a:r>
            <a:r>
              <a:rPr lang="ru-RU" sz="2400" dirty="0" smtClean="0"/>
              <a:t>уроков общеметодологической направленности - построение методов, связывающих изученные понятия в единую систему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3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/>
                <a:ea typeface="Times New Roman"/>
                <a:cs typeface="Times New Roman"/>
              </a:rPr>
              <a:t>Структура урока общеметодологической направленности: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1. этап мотивации,</a:t>
            </a:r>
          </a:p>
          <a:p>
            <a:pPr marL="0" indent="0">
              <a:buNone/>
            </a:pPr>
            <a:r>
              <a:rPr lang="ru-RU" sz="2400" dirty="0" smtClean="0"/>
              <a:t>2. этап актуализации и фиксирования индивидуального затруднения в пробном учебном действии,</a:t>
            </a:r>
          </a:p>
          <a:p>
            <a:pPr marL="0" indent="0">
              <a:buNone/>
            </a:pPr>
            <a:r>
              <a:rPr lang="ru-RU" sz="2400" dirty="0" smtClean="0"/>
              <a:t>3. этап закрепления с проговариванием во внешней речи,</a:t>
            </a:r>
          </a:p>
          <a:p>
            <a:pPr marL="0" indent="0">
              <a:buNone/>
            </a:pPr>
            <a:r>
              <a:rPr lang="ru-RU" sz="2400" dirty="0" smtClean="0"/>
              <a:t>4. этап включения изученного в систему знаний,</a:t>
            </a:r>
          </a:p>
          <a:p>
            <a:pPr marL="0" indent="0">
              <a:buNone/>
            </a:pPr>
            <a:r>
              <a:rPr lang="ru-RU" sz="2400" dirty="0" smtClean="0"/>
              <a:t>5. этап рефлексии учебной деятельности на уроке</a:t>
            </a:r>
          </a:p>
        </p:txBody>
      </p:sp>
    </p:spTree>
    <p:extLst>
      <p:ext uri="{BB962C8B-B14F-4D97-AF65-F5344CB8AC3E}">
        <p14:creationId xmlns:p14="http://schemas.microsoft.com/office/powerpoint/2010/main" val="42395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/>
                <a:ea typeface="Times New Roman"/>
                <a:cs typeface="Times New Roman"/>
              </a:rPr>
              <a:t>Урок развивающего контроля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Уроки развивающего контроля проводятся в два этапа:  </a:t>
            </a:r>
          </a:p>
          <a:p>
            <a:pPr marL="0" indent="0">
              <a:buNone/>
            </a:pPr>
            <a:r>
              <a:rPr lang="ru-RU" sz="2400" dirty="0" smtClean="0"/>
              <a:t>1) написание учащимися контрольной работы и ее </a:t>
            </a:r>
            <a:r>
              <a:rPr lang="ru-RU" sz="2400" dirty="0" err="1" smtClean="0"/>
              <a:t>критериальное</a:t>
            </a:r>
            <a:r>
              <a:rPr lang="ru-RU" sz="2400" dirty="0" smtClean="0"/>
              <a:t> оценивание;</a:t>
            </a:r>
          </a:p>
          <a:p>
            <a:pPr marL="0" indent="0">
              <a:buNone/>
            </a:pPr>
            <a:r>
              <a:rPr lang="ru-RU" sz="2400" dirty="0" smtClean="0"/>
              <a:t>2) рефлексивный анализ выполненной контрольной работы и коррекция допущенных в работе ошибок. </a:t>
            </a:r>
          </a:p>
          <a:p>
            <a:pPr marL="0" indent="0">
              <a:buNone/>
            </a:pPr>
            <a:r>
              <a:rPr lang="ru-RU" sz="2400" dirty="0" smtClean="0"/>
              <a:t>Этапы проводятся на двух уроках, которые разделены временем, необходимым учителю для проверки результатов работы учащихся на первом уроке (это время не должно превышать 1-2 дней).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6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/>
                <a:ea typeface="Times New Roman"/>
                <a:cs typeface="Times New Roman"/>
              </a:rPr>
              <a:t>I урок (Проведение контрольной работы)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b="1" i="1" dirty="0" smtClean="0">
                <a:effectLst/>
                <a:latin typeface="Times New Roman"/>
                <a:ea typeface="Times New Roman"/>
                <a:cs typeface="Times New Roman"/>
              </a:rPr>
              <a:t>Структура урока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293909"/>
              </p:ext>
            </p:extLst>
          </p:nvPr>
        </p:nvGraphicFramePr>
        <p:xfrm>
          <a:off x="30623" y="1052736"/>
          <a:ext cx="8928992" cy="556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161"/>
                <a:gridCol w="6331831"/>
              </a:tblGrid>
              <a:tr h="3134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640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мотивации (самоопределения) к контрольно-коррекционной деятельности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4370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Выработка на личностно значимом уровне внутренней готовности к реализации нормативных требований учебной деятельности, однако в данном случае речь идет о норме контрольно-коррекционной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требуется: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определить основную цель урока и создать условия для возникновения внутренней потребности включения в контрольно-коррекционную деятельность («хочу»)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актуализировать требования к ученику со стороны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конрольно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-коррекционной деятельности («надо»)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исходя из решенных ранее задач, установить тематические рамки и создать ориентировочную основу контрольно-коррекционных действий («могу»)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установить форму и процедуру контроля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предъявить критерий выставления оценки</a:t>
                      </a:r>
                    </a:p>
                  </a:txBody>
                  <a:tcPr marL="68580" marR="68580" marT="0" marB="0"/>
                </a:tc>
              </a:tr>
              <a:tr h="3761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Этап актуализации и пробного учебного действия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6682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мышления учащихся и осознание ими потребности в контроле и самоконтроле результата и выявлении причин затруднений в деятельности.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повторение контролируемых способов действий (норм)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активизировать мыслительные операции (сравнение, обобщение) и познавательные процессы (внимание, память и т.д.), необходимые для выполнения контрольной работы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мотивирование учащихся («хочу» - «надо» - могу») к выполнению контрольной работы на применение способов действий, запланированных для контроля и последующего рефлексивного анализа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индивидуальное написание учащимися контрольной работы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сопоставление учащимися своих работ по готовому образцу с фиксацией результатов (без исправления ошибок)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предоставить возможность учащимся провести самооценку своих работ по заранее обоснованному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критерию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effectLst/>
                <a:latin typeface="Times New Roman"/>
                <a:ea typeface="Times New Roman"/>
                <a:cs typeface="Times New Roman"/>
              </a:rPr>
              <a:t>II урок (Анализ контрольной работы)</a:t>
            </a:r>
            <a:br>
              <a:rPr lang="ru-RU" sz="3200" b="1" i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200" b="1" i="1" dirty="0" smtClean="0">
                <a:effectLst/>
                <a:latin typeface="Times New Roman"/>
                <a:ea typeface="Times New Roman"/>
                <a:cs typeface="Times New Roman"/>
              </a:rPr>
              <a:t>Структура урока</a:t>
            </a: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149367"/>
              </p:ext>
            </p:extLst>
          </p:nvPr>
        </p:nvGraphicFramePr>
        <p:xfrm>
          <a:off x="179512" y="908720"/>
          <a:ext cx="8784976" cy="5853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552728"/>
              </a:tblGrid>
              <a:tr h="3662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628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локализации индивидуальных затруднений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0805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Выработка на личностно значимом уровне внутренней готовности к коррекционной работе, а также выявление места и причины собственных затруднений в выполнении контрольной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необходимо: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мотивирование учащихся к коррекционной деятельности («хочу» - «надо» - «могу») и формулировку ими основ ной цели урока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проанализировать правильность самопроверки учащимися своих работ и при необходимости - согласование их оценок с оценкой учителя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Далее учащиеся, которые допустили ошибки: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уточняют алгоритм исправления ошибок (алгоритм строится на предыдущих уроках на основе рефлексивного метода)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основе алгоритма исправления ошибок анализируют свое решение и определяют место ошибок - место затруднений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выявляют и фиксируют способы действий (алгоритмы формулы, правила и т.д.), в которых допущены ошибки, - причину затруднений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(Учащиеся, не допустившие ошибок, на этом этапе сравнивают свое решение с эталоном и выполняют задания творческого уровня. Также они могут выступать в качестве консультантов Сравнение с эталоном необходимо для соотнесения своего решения с используемыми способами действий. Это способствуем формированию речи, логического мышления, умению)</a:t>
                      </a:r>
                    </a:p>
                  </a:txBody>
                  <a:tcPr marL="68580" marR="68580" marT="0" marB="0"/>
                </a:tc>
              </a:tr>
              <a:tr h="3662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Этап построения проекта коррекции выявленных затруднений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720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Постановка целей коррекционной деятельности и на этой основе - выбор способа и средств их реализации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необходимо, чтобы учащиеся: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сформулировали индивидуальную цель своих будущих коррекционных действий (то есть сформулировали, какие понятия и способы действий им нужно уточнить и научиться правильно применять)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выбрали способ (как?) и средства (с помощью чего?) коррекции, то есть установили, какие конкретно изученные понятия, алгоритмы, модели, формулы, способы записи и т.д. им нужно еще раз осмыслить и понять и каким образом они будут это делать (используя эталоны, учебник, анализируя выполнение аналогичных заданий на предыдущих уроках и др.)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5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II </a:t>
            </a:r>
            <a:r>
              <a:rPr lang="ru-RU" sz="2400" b="1" i="1" dirty="0" smtClean="0">
                <a:latin typeface="Times New Roman"/>
                <a:ea typeface="Times New Roman"/>
                <a:cs typeface="Times New Roman"/>
              </a:rPr>
              <a:t>урок (Анализ </a:t>
            </a: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контрольной работы)</a:t>
            </a:r>
            <a:br>
              <a:rPr lang="ru-RU" sz="2400" b="1" i="1" dirty="0">
                <a:latin typeface="Times New Roman"/>
                <a:ea typeface="Times New Roman"/>
                <a:cs typeface="Times New Roman"/>
              </a:rPr>
            </a:b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Структура урока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858779"/>
              </p:ext>
            </p:extLst>
          </p:nvPr>
        </p:nvGraphicFramePr>
        <p:xfrm>
          <a:off x="179512" y="1124744"/>
          <a:ext cx="8784976" cy="5339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669"/>
                <a:gridCol w="6237307"/>
              </a:tblGrid>
              <a:tr h="5040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93482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реализации построенного проекта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8517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осмысленная коррекция учащимися своих ошибок в контрольной работе и формирование умения правильно применять соответствующие способы действий.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и на уроке рефлексии, для реализации этой цели каждый учащийся, у которого были затруднения в контрольной работе, должен: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(случай 1) исправить свои ошибки выбранным методом на основе применения выбранных средств, а в случае затруднения (случай 2) - с помощью предложенного эталона для самопроверки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первом случае - соотнести свои результаты исправления ошибок с эталоном для самопроверки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далее в обоих случаях выбрать из предложенных или придумать самому задания на способы действий (правила, алгоритмы и т.д.), в которых были допущены ошибки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решить эти задания (часть из них может войти в домашнюю работу)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(Учащиеся, не допустившие ошибок в контрольной работе, продолжают решать задания творческого уровня или выступают в качестве консультантов)</a:t>
                      </a:r>
                    </a:p>
                  </a:txBody>
                  <a:tcPr marL="68580" marR="68580" marT="0" marB="0"/>
                </a:tc>
              </a:tr>
              <a:tr h="4934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Этап обобщения затруднений во внешней речи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29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Закрепление способов действий, вызвавших затруднение.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цели, подобно урокам рефлексии, организуется: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обсуждение типовых ошибок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проговаривание формулировок способов действий, вызвавших затруднение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II урок (Анализ контрольной работы)</a:t>
            </a:r>
            <a:br>
              <a:rPr lang="ru-RU" sz="2400" b="1" i="1" dirty="0">
                <a:latin typeface="Times New Roman"/>
                <a:ea typeface="Times New Roman"/>
                <a:cs typeface="Times New Roman"/>
              </a:rPr>
            </a:b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Структура урока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082556"/>
              </p:ext>
            </p:extLst>
          </p:nvPr>
        </p:nvGraphicFramePr>
        <p:xfrm>
          <a:off x="179512" y="1196753"/>
          <a:ext cx="8784976" cy="5628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6120680"/>
              </a:tblGrid>
              <a:tr h="399829"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6426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Этап самостоятельной работы с самопроверкой по эталону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421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Интериоризация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способов действий, вызвавших затруднения, самопроверка их усвоения, индивидуальная рефлексия достижения цели, а также создание (по возможности) ситуации успеха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необходимо, чтобы учащиеся, допустившие ошибки в контрольной работе: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выполнили самостоятельную работу, аналогичную контролируемой работе, выбирая только те задания, в которых допущены ошибки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провели самопроверку своих работ по готовому образцу и зафиксировали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знаково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результаты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зафиксировали преодоление возникшего ранее затруднения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(Учащиеся, не допустившие ошибки в контрольной работе, выполняют самопроверку заданий творческого уровня по предложенному образцу)</a:t>
                      </a:r>
                    </a:p>
                  </a:txBody>
                  <a:tcPr marL="68580" marR="68580" marT="0" marB="0"/>
                </a:tc>
              </a:tr>
              <a:tr h="3998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Этап решения заданий творческого уровня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8565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Применение способов действий, вызвавших затруднения, повторение и закрепление ранее изученного, подготовка к изучению следующих разделов курса.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этого учащиеся: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положительном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результате предыдущего этапа: </a:t>
                      </a: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выполняют задания, в которых рассматриваемые способы действий связываются с ранее изученными и между собой выполняют задания на подготовку к изучению следующих тем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отрицательно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 результате предыдущего этапа: повторяют предыдущий этап, но другого варианта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отрицательном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результате учащиеся повторяют предыдущий этап для другого варианта.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3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600" b="1" i="1" dirty="0">
                <a:latin typeface="Times New Roman"/>
                <a:ea typeface="Times New Roman"/>
                <a:cs typeface="Times New Roman"/>
              </a:rPr>
              <a:t>II урок (Анализ контрольной работы)</a:t>
            </a:r>
            <a:br>
              <a:rPr lang="ru-RU" sz="2600" b="1" i="1" dirty="0">
                <a:latin typeface="Times New Roman"/>
                <a:ea typeface="Times New Roman"/>
                <a:cs typeface="Times New Roman"/>
              </a:rPr>
            </a:br>
            <a:r>
              <a:rPr lang="ru-RU" sz="2600" b="1" i="1" dirty="0">
                <a:latin typeface="Times New Roman"/>
                <a:ea typeface="Times New Roman"/>
                <a:cs typeface="Times New Roman"/>
              </a:rPr>
              <a:t>Структура урока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316223"/>
              </p:ext>
            </p:extLst>
          </p:nvPr>
        </p:nvGraphicFramePr>
        <p:xfrm>
          <a:off x="457200" y="1268760"/>
          <a:ext cx="8229600" cy="525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01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 этапа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001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Этап рефлексии контрольно-коррекционной деятельности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20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самооценка результатов контрольно-коррекционной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осознание метода преодоления затруднений в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осознание механизма контрольно-коррекционной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реализации этой цели учащиеся: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проговаривают механизм деятельности по контролю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анализируют, где и почему были допущены ошибки, способы их исправления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называют способы действий, вызвавшие затруднение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фиксируют степень соответствия поставленной цели контрольно-коррекционной деятельности и ее результатов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оценивают полученные результаты собственной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необходимости определяются задания для самоподготовки (домашнее задание с элементами выбора, творчества)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намечают цели последующей деятельности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9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3. Урок применения знаний и умений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073427"/>
          </a:xfrm>
        </p:spPr>
        <p:txBody>
          <a:bodyPr>
            <a:normAutofit/>
          </a:bodyPr>
          <a:lstStyle/>
          <a:p>
            <a:r>
              <a:rPr lang="ru-RU" dirty="0" smtClean="0"/>
              <a:t>1. проверка </a:t>
            </a:r>
            <a:r>
              <a:rPr lang="ru-RU" dirty="0"/>
              <a:t>домашнего задания; </a:t>
            </a:r>
          </a:p>
          <a:p>
            <a:r>
              <a:rPr lang="ru-RU" dirty="0"/>
              <a:t>2</a:t>
            </a:r>
            <a:r>
              <a:rPr lang="ru-RU" dirty="0" smtClean="0"/>
              <a:t>. мотивация </a:t>
            </a:r>
            <a:r>
              <a:rPr lang="ru-RU" dirty="0"/>
              <a:t>учебной деятельности через осознание учащимися практической значимости применяемых знаний и умений, сообщение темы, цели и задач урока; </a:t>
            </a:r>
          </a:p>
          <a:p>
            <a:r>
              <a:rPr lang="ru-RU" dirty="0"/>
              <a:t>3</a:t>
            </a:r>
            <a:r>
              <a:rPr lang="ru-RU" dirty="0" smtClean="0"/>
              <a:t>. осмысление </a:t>
            </a:r>
            <a:r>
              <a:rPr lang="ru-RU" dirty="0"/>
              <a:t>содержания и последовательности применения практических действий при выполнении предстоящих заданий; </a:t>
            </a:r>
          </a:p>
          <a:p>
            <a:r>
              <a:rPr lang="ru-RU" dirty="0"/>
              <a:t>4</a:t>
            </a:r>
            <a:r>
              <a:rPr lang="ru-RU" dirty="0" smtClean="0"/>
              <a:t>. самостоятельное </a:t>
            </a:r>
            <a:r>
              <a:rPr lang="ru-RU" dirty="0"/>
              <a:t>выполнение учащимися заданий под контролем учителя; </a:t>
            </a:r>
          </a:p>
          <a:p>
            <a:r>
              <a:rPr lang="ru-RU" dirty="0"/>
              <a:t>5</a:t>
            </a:r>
            <a:r>
              <a:rPr lang="ru-RU" dirty="0" smtClean="0"/>
              <a:t>. обобщение </a:t>
            </a:r>
            <a:r>
              <a:rPr lang="ru-RU" dirty="0"/>
              <a:t>и систематизация результатов выполненных заданий; </a:t>
            </a:r>
          </a:p>
          <a:p>
            <a:r>
              <a:rPr lang="ru-RU" dirty="0"/>
              <a:t>6</a:t>
            </a:r>
            <a:r>
              <a:rPr lang="ru-RU" dirty="0" smtClean="0"/>
              <a:t>. подведение </a:t>
            </a:r>
            <a:r>
              <a:rPr lang="ru-RU" dirty="0"/>
              <a:t>итогов урока и постановка домашнего задания.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5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5791200" cy="471582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Урок развивающего контроля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Теоретически обоснованный механизм деятельности по контролю предполагает:</a:t>
            </a:r>
          </a:p>
          <a:p>
            <a:pPr marL="0" indent="0">
              <a:buNone/>
            </a:pPr>
            <a:r>
              <a:rPr lang="ru-RU" dirty="0" smtClean="0"/>
              <a:t>1. предъявление контролируемого варианта</a:t>
            </a:r>
          </a:p>
          <a:p>
            <a:pPr marL="0" indent="0">
              <a:buNone/>
            </a:pPr>
            <a:r>
              <a:rPr lang="ru-RU" dirty="0" smtClean="0"/>
              <a:t>2. наличие понятийно обоснованного эталона, а не субъективной версии</a:t>
            </a:r>
          </a:p>
          <a:p>
            <a:pPr marL="0" indent="0">
              <a:buNone/>
            </a:pPr>
            <a:r>
              <a:rPr lang="ru-RU" dirty="0" smtClean="0"/>
              <a:t>3. сопоставление проверяемого варианта с эталоном по оговорённому механизму</a:t>
            </a:r>
          </a:p>
          <a:p>
            <a:pPr marL="0" indent="0">
              <a:buNone/>
            </a:pPr>
            <a:r>
              <a:rPr lang="ru-RU" dirty="0" smtClean="0"/>
              <a:t>4. оценку результата сопоставления в соответствии с заранее обоснованным критерием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7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5791200" cy="687606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Урок развивающего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Уроки развивающего контроля предполагают организацию деятельности ученика в соответствии со следующей структурой:</a:t>
            </a:r>
          </a:p>
          <a:p>
            <a:pPr marL="0" indent="0">
              <a:buNone/>
            </a:pPr>
            <a:r>
              <a:rPr lang="ru-RU" dirty="0" smtClean="0"/>
              <a:t>1. написание учащимися варианта контрольной работы</a:t>
            </a:r>
          </a:p>
          <a:p>
            <a:pPr marL="0" indent="0">
              <a:buNone/>
            </a:pPr>
            <a:r>
              <a:rPr lang="ru-RU" dirty="0" smtClean="0"/>
              <a:t>2.сопоставление с объективно обоснованным эталоном выполнения этой работы</a:t>
            </a:r>
          </a:p>
          <a:p>
            <a:pPr marL="0" indent="0">
              <a:buNone/>
            </a:pPr>
            <a:r>
              <a:rPr lang="ru-RU" dirty="0" smtClean="0"/>
              <a:t>3.оценка учащимися результата сопоставления в соответствии с ранее установленными критериями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1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5791200" cy="54359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лекции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http://www.izenglish.ru/collaborating/icourses/fgos/typology/dcontrol-lesson/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3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4. Урок обобщения и систематизации знаний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1. постановка </a:t>
            </a:r>
            <a:r>
              <a:rPr lang="ru-RU" dirty="0"/>
              <a:t>цели урока и мотивация учебной деятельности учащихся; </a:t>
            </a:r>
          </a:p>
          <a:p>
            <a:r>
              <a:rPr lang="ru-RU" dirty="0"/>
              <a:t>2</a:t>
            </a:r>
            <a:r>
              <a:rPr lang="ru-RU" dirty="0" smtClean="0"/>
              <a:t>. воспроизведение </a:t>
            </a:r>
            <a:r>
              <a:rPr lang="ru-RU" dirty="0"/>
              <a:t>и коррекция опорных знаний </a:t>
            </a:r>
          </a:p>
          <a:p>
            <a:r>
              <a:rPr lang="ru-RU" dirty="0"/>
              <a:t>3</a:t>
            </a:r>
            <a:r>
              <a:rPr lang="ru-RU" dirty="0" smtClean="0"/>
              <a:t>. повторение </a:t>
            </a:r>
            <a:r>
              <a:rPr lang="ru-RU" dirty="0"/>
              <a:t>и анализ основных фактов, событий, явлений; </a:t>
            </a:r>
          </a:p>
          <a:p>
            <a:r>
              <a:rPr lang="ru-RU" dirty="0"/>
              <a:t>4</a:t>
            </a:r>
            <a:r>
              <a:rPr lang="ru-RU" dirty="0" smtClean="0"/>
              <a:t>. обобщение </a:t>
            </a:r>
            <a:r>
              <a:rPr lang="ru-RU" dirty="0"/>
              <a:t>и систематизация понятий, усвоение системы знаний и их применение для объяснения новых фактов и выполнения практических заданий; </a:t>
            </a:r>
          </a:p>
          <a:p>
            <a:r>
              <a:rPr lang="ru-RU" dirty="0"/>
              <a:t>5</a:t>
            </a:r>
            <a:r>
              <a:rPr lang="ru-RU" dirty="0" smtClean="0"/>
              <a:t>. усвоение </a:t>
            </a:r>
            <a:r>
              <a:rPr lang="ru-RU" dirty="0"/>
              <a:t>ведущих идей и основных теорий на основе широкой систематизации знаний; </a:t>
            </a:r>
          </a:p>
          <a:p>
            <a:r>
              <a:rPr lang="ru-RU" dirty="0"/>
              <a:t>6</a:t>
            </a:r>
            <a:r>
              <a:rPr lang="ru-RU" dirty="0" smtClean="0"/>
              <a:t>. подведение </a:t>
            </a:r>
            <a:r>
              <a:rPr lang="ru-RU" dirty="0"/>
              <a:t>итогов урока.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5. Урок проверки и коррекции знаний и умений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5021635"/>
          </a:xfrm>
        </p:spPr>
        <p:txBody>
          <a:bodyPr>
            <a:normAutofit/>
          </a:bodyPr>
          <a:lstStyle/>
          <a:p>
            <a:r>
              <a:rPr lang="ru-RU" dirty="0" smtClean="0"/>
              <a:t>1. ознакомление </a:t>
            </a:r>
            <a:r>
              <a:rPr lang="ru-RU" dirty="0"/>
              <a:t>с целью и задачами урока, инструктаж учащихся по организации работы на уроке; </a:t>
            </a:r>
          </a:p>
          <a:p>
            <a:r>
              <a:rPr lang="ru-RU" dirty="0"/>
              <a:t>2</a:t>
            </a:r>
            <a:r>
              <a:rPr lang="ru-RU" dirty="0" smtClean="0"/>
              <a:t>. проверка </a:t>
            </a:r>
            <a:r>
              <a:rPr lang="ru-RU" dirty="0"/>
              <a:t>знаний учащимися фактического материала и их умений раскрывать элементарные внешние связи в предметах и явлениях; </a:t>
            </a:r>
          </a:p>
          <a:p>
            <a:r>
              <a:rPr lang="ru-RU" dirty="0"/>
              <a:t>3</a:t>
            </a:r>
            <a:r>
              <a:rPr lang="ru-RU" dirty="0" smtClean="0"/>
              <a:t>. проверка </a:t>
            </a:r>
            <a:r>
              <a:rPr lang="ru-RU" dirty="0"/>
              <a:t>знаний учащимися основных понятий, правил, законов и умений объяснить их сущность, аргументировать свои суждения и приводить примеры; </a:t>
            </a:r>
          </a:p>
          <a:p>
            <a:r>
              <a:rPr lang="ru-RU" dirty="0"/>
              <a:t>4</a:t>
            </a:r>
            <a:r>
              <a:rPr lang="ru-RU" dirty="0" smtClean="0"/>
              <a:t>. проверка </a:t>
            </a:r>
            <a:r>
              <a:rPr lang="ru-RU" dirty="0"/>
              <a:t>умений учащихся самостоятельно применять знания в стандартных условиях; </a:t>
            </a:r>
          </a:p>
          <a:p>
            <a:r>
              <a:rPr lang="ru-RU" dirty="0"/>
              <a:t>5</a:t>
            </a:r>
            <a:r>
              <a:rPr lang="ru-RU" dirty="0" smtClean="0"/>
              <a:t>. проверка </a:t>
            </a:r>
            <a:r>
              <a:rPr lang="ru-RU" dirty="0"/>
              <a:t>умений учащихся применять знания в измененных, нестандартных условиях; </a:t>
            </a:r>
          </a:p>
          <a:p>
            <a:r>
              <a:rPr lang="ru-RU" dirty="0"/>
              <a:t>6</a:t>
            </a:r>
            <a:r>
              <a:rPr lang="ru-RU" dirty="0" smtClean="0"/>
              <a:t>. подведение </a:t>
            </a:r>
            <a:r>
              <a:rPr lang="ru-RU" dirty="0"/>
              <a:t>итогов (на данном и последующих уроках).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12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6. Комбинированный урок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641379"/>
          </a:xfrm>
        </p:spPr>
        <p:txBody>
          <a:bodyPr/>
          <a:lstStyle/>
          <a:p>
            <a:r>
              <a:rPr lang="ru-RU" dirty="0" smtClean="0"/>
              <a:t>1. ознакомление </a:t>
            </a:r>
            <a:r>
              <a:rPr lang="ru-RU" dirty="0"/>
              <a:t>с темой урока, постановка его целей и задач; </a:t>
            </a:r>
          </a:p>
          <a:p>
            <a:r>
              <a:rPr lang="ru-RU" dirty="0"/>
              <a:t>2</a:t>
            </a:r>
            <a:r>
              <a:rPr lang="ru-RU" dirty="0" smtClean="0"/>
              <a:t>. проверка </a:t>
            </a:r>
            <a:r>
              <a:rPr lang="ru-RU" dirty="0"/>
              <a:t>домашнего задания; </a:t>
            </a:r>
          </a:p>
          <a:p>
            <a:r>
              <a:rPr lang="ru-RU" dirty="0"/>
              <a:t>3</a:t>
            </a:r>
            <a:r>
              <a:rPr lang="ru-RU" dirty="0" smtClean="0"/>
              <a:t>. проверка </a:t>
            </a:r>
            <a:r>
              <a:rPr lang="ru-RU" dirty="0"/>
              <a:t>знаний и умений учащихся по пройденному материалу; </a:t>
            </a:r>
          </a:p>
          <a:p>
            <a:r>
              <a:rPr lang="ru-RU" dirty="0"/>
              <a:t>4</a:t>
            </a:r>
            <a:r>
              <a:rPr lang="ru-RU" dirty="0" smtClean="0"/>
              <a:t>. изложение </a:t>
            </a:r>
            <a:r>
              <a:rPr lang="ru-RU" dirty="0"/>
              <a:t>нового материала; </a:t>
            </a:r>
          </a:p>
          <a:p>
            <a:r>
              <a:rPr lang="ru-RU" dirty="0"/>
              <a:t>5</a:t>
            </a:r>
            <a:r>
              <a:rPr lang="ru-RU" dirty="0" smtClean="0"/>
              <a:t>. первичное </a:t>
            </a:r>
            <a:r>
              <a:rPr lang="ru-RU" dirty="0"/>
              <a:t>закрепление изученного материала; </a:t>
            </a:r>
          </a:p>
          <a:p>
            <a:r>
              <a:rPr lang="ru-RU" dirty="0"/>
              <a:t>6</a:t>
            </a:r>
            <a:r>
              <a:rPr lang="ru-RU" dirty="0" smtClean="0"/>
              <a:t>. подведение </a:t>
            </a:r>
            <a:r>
              <a:rPr lang="ru-RU" dirty="0"/>
              <a:t>итогов урока и постановка домашнего задания.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9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260058"/>
          </a:xfrm>
        </p:spPr>
        <p:txBody>
          <a:bodyPr>
            <a:noAutofit/>
          </a:bodyPr>
          <a:lstStyle/>
          <a:p>
            <a:r>
              <a:rPr lang="ru-RU" sz="2400" i="1" dirty="0"/>
              <a:t>Цифровой диктант «Управление качеством урока»</a:t>
            </a: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1</a:t>
            </a:r>
            <a:r>
              <a:rPr lang="ru-RU" sz="2200" dirty="0"/>
              <a:t>. Разные организационные формы урока могут иметь одни и те же критерии.</a:t>
            </a:r>
          </a:p>
          <a:p>
            <a:r>
              <a:rPr lang="ru-RU" sz="2200" dirty="0"/>
              <a:t>2. Цели урока проектируются как цели преподавательской деятельности, от этих целей проектируются цели деятельности ученика.</a:t>
            </a:r>
          </a:p>
          <a:p>
            <a:r>
              <a:rPr lang="ru-RU" sz="2200" dirty="0"/>
              <a:t>3. Планирование обучающей деятельности начинается с распределения по урокам обязательного содержания данной темы. </a:t>
            </a:r>
          </a:p>
          <a:p>
            <a:r>
              <a:rPr lang="ru-RU" sz="2200" dirty="0"/>
              <a:t>4. Диагностическая работа, выявляющая уровень освоения предметной темы, проектируется учителем и представляется ученикам после освоения учащимися всего содержания учебной темы.</a:t>
            </a:r>
          </a:p>
          <a:p>
            <a:r>
              <a:rPr lang="ru-RU" sz="2200" dirty="0"/>
              <a:t>5. Обязательные результаты обучения представляются учащимся на первом уроке учебной темы.</a:t>
            </a:r>
          </a:p>
          <a:p>
            <a:r>
              <a:rPr lang="ru-RU" sz="2200" dirty="0"/>
              <a:t>6. В содержании тематической контрольной работы должны быть задания, по которым и учитель, и ученик могут оценить динамику изменений и уровня предметных знаний, и уровня достижений </a:t>
            </a:r>
            <a:r>
              <a:rPr lang="ru-RU" sz="2200" dirty="0" err="1"/>
              <a:t>метапредметных</a:t>
            </a:r>
            <a:r>
              <a:rPr lang="ru-RU" sz="2200" dirty="0"/>
              <a:t> результатов.</a:t>
            </a:r>
          </a:p>
          <a:p>
            <a:r>
              <a:rPr lang="ru-RU" sz="2200" dirty="0"/>
              <a:t>Ваши ответы: 1 – ___ , 2 – ___ , 3 – ___ ,4 – ___ , 5 – ___ , 6 – ___.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8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Методические принципы современного урока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03350" y="1628775"/>
            <a:ext cx="7497763" cy="48006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Субъективизация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Метапредметность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Деятельностный подход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Коммуникативность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Рефлексивность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mtClean="0"/>
              <a:t>Импровизационность</a:t>
            </a:r>
          </a:p>
        </p:txBody>
      </p:sp>
    </p:spTree>
    <p:extLst>
      <p:ext uri="{BB962C8B-B14F-4D97-AF65-F5344CB8AC3E}">
        <p14:creationId xmlns:p14="http://schemas.microsoft.com/office/powerpoint/2010/main" val="34750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295996fa40e65bb940a171754ee22d9fe231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196</TotalTime>
  <Words>4302</Words>
  <Application>Microsoft Office PowerPoint</Application>
  <PresentationFormat>Экран (4:3)</PresentationFormat>
  <Paragraphs>411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Главная</vt:lpstr>
      <vt:lpstr>Типы уроков</vt:lpstr>
      <vt:lpstr>1. Урок ознакомления с новым материалом </vt:lpstr>
      <vt:lpstr>2. Урок закрепления изученного </vt:lpstr>
      <vt:lpstr>3. Урок применения знаний и умений </vt:lpstr>
      <vt:lpstr>4. Урок обобщения и систематизации знаний </vt:lpstr>
      <vt:lpstr>5. Урок проверки и коррекции знаний и умений </vt:lpstr>
      <vt:lpstr>6. Комбинированный урок </vt:lpstr>
      <vt:lpstr>Цифровой диктант «Управление качеством урока» </vt:lpstr>
      <vt:lpstr>Методические принципы современного урока</vt:lpstr>
      <vt:lpstr>Требования  к современному уроку</vt:lpstr>
      <vt:lpstr>Структурные элементы урока</vt:lpstr>
      <vt:lpstr>Схема урока</vt:lpstr>
      <vt:lpstr>Требования к заданиям на уроке</vt:lpstr>
      <vt:lpstr>Деятельность ученика</vt:lpstr>
      <vt:lpstr>Деятельность ученика</vt:lpstr>
      <vt:lpstr>Деятельность ученика</vt:lpstr>
      <vt:lpstr>Требования к учителю</vt:lpstr>
      <vt:lpstr>НОВАЯ ТИПОЛОГИЯ УРОКОВ</vt:lpstr>
      <vt:lpstr>4 ГРУППЫ УРОКОВ ДЕЯТЕЛЬНОСТНОЙ НАПРАВЛЕННОСТИ</vt:lpstr>
      <vt:lpstr>Урок открытия нового знания (ОНЗ)</vt:lpstr>
      <vt:lpstr>Алгоритм конструирования урока открытия нового знания:</vt:lpstr>
      <vt:lpstr>Структура урока открытия нового знания</vt:lpstr>
      <vt:lpstr>Структура урока открытия нового знания</vt:lpstr>
      <vt:lpstr>Структура урока открытия нового знания</vt:lpstr>
      <vt:lpstr>Структура урока открытия нового знания</vt:lpstr>
      <vt:lpstr>Урок отработки умений и рефлексии</vt:lpstr>
      <vt:lpstr>Структура урока рефлексии</vt:lpstr>
      <vt:lpstr>Структура урока рефлексии</vt:lpstr>
      <vt:lpstr>Структура урока рефлексии</vt:lpstr>
      <vt:lpstr>Структура урока рефлексии</vt:lpstr>
      <vt:lpstr>Структура урока рефлексии</vt:lpstr>
      <vt:lpstr>Урок общеметодологической направленности</vt:lpstr>
      <vt:lpstr>Структура урока общеметодологической направленности: </vt:lpstr>
      <vt:lpstr>Урок развивающего контроля</vt:lpstr>
      <vt:lpstr>I урок (Проведение контрольной работы) Структура урока:</vt:lpstr>
      <vt:lpstr>II урок (Анализ контрольной работы) Структура урока:</vt:lpstr>
      <vt:lpstr>II урок (Анализ контрольной работы) Структура урока:</vt:lpstr>
      <vt:lpstr>II урок (Анализ контрольной работы) Структура урока:</vt:lpstr>
      <vt:lpstr>II урок (Анализ контрольной работы) Структура урока:</vt:lpstr>
      <vt:lpstr>Урок развивающего контроля</vt:lpstr>
      <vt:lpstr>Урок развивающего контроля</vt:lpstr>
      <vt:lpstr>Материалы лекции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урока открытия нового знания</dc:title>
  <dc:creator>TMOO-3</dc:creator>
  <cp:lastModifiedBy>Пользователь</cp:lastModifiedBy>
  <cp:revision>19</cp:revision>
  <dcterms:created xsi:type="dcterms:W3CDTF">2014-03-03T02:54:10Z</dcterms:created>
  <dcterms:modified xsi:type="dcterms:W3CDTF">2016-11-02T02:19:10Z</dcterms:modified>
</cp:coreProperties>
</file>